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5" autoAdjust="0"/>
    <p:restoredTop sz="94660"/>
  </p:normalViewPr>
  <p:slideViewPr>
    <p:cSldViewPr>
      <p:cViewPr varScale="1">
        <p:scale>
          <a:sx n="68" d="100"/>
          <a:sy n="68" d="100"/>
        </p:scale>
        <p:origin x="-11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36CBEF-62AB-49C1-BBA8-1C2F9245551A}" type="datetimeFigureOut">
              <a:rPr lang="pl-PL" smtClean="0"/>
              <a:t>2014-11-11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1456E-C49A-4D0C-957E-E76BE3A71764}"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4EA1456E-C49A-4D0C-957E-E76BE3A71764}" type="slidenum">
              <a:rPr lang="pl-PL" smtClean="0"/>
              <a:t>10</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l-PL" smtClean="0"/>
              <a:t>Kliknij, aby edytować styl</a:t>
            </a:r>
            <a:endParaRPr kumimoji="0" lang="en-US"/>
          </a:p>
        </p:txBody>
      </p:sp>
      <p:sp>
        <p:nvSpPr>
          <p:cNvPr id="3" name="Podtytu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l-PL" smtClean="0"/>
              <a:t>Kliknij, aby edytować styl wzorca podtytułu</a:t>
            </a:r>
            <a:endParaRPr kumimoji="0" lang="en-US"/>
          </a:p>
        </p:txBody>
      </p:sp>
      <p:sp>
        <p:nvSpPr>
          <p:cNvPr id="4" name="Symbol zastępczy daty 3"/>
          <p:cNvSpPr>
            <a:spLocks noGrp="1"/>
          </p:cNvSpPr>
          <p:nvPr>
            <p:ph type="dt" sz="half" idx="10"/>
          </p:nvPr>
        </p:nvSpPr>
        <p:spPr/>
        <p:txBody>
          <a:bodyPr/>
          <a:lstStyle/>
          <a:p>
            <a:fld id="{DF28EB2E-F0EA-48A2-92F6-9EFE931C0117}" type="datetimeFigureOut">
              <a:rPr lang="pl-PL" smtClean="0"/>
              <a:pPr/>
              <a:t>2014-11-11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92512D-BB78-4AB1-A1F7-FF1D80C7AF5B}" type="slidenum">
              <a:rPr lang="pl-PL" smtClean="0"/>
              <a:pPr/>
              <a:t>‹#›</a:t>
            </a:fld>
            <a:endParaRPr lang="pl-PL"/>
          </a:p>
        </p:txBody>
      </p:sp>
      <p:sp>
        <p:nvSpPr>
          <p:cNvPr id="10" name="Prostokąt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F28EB2E-F0EA-48A2-92F6-9EFE931C0117}" type="datetimeFigureOut">
              <a:rPr lang="pl-PL" smtClean="0"/>
              <a:pPr/>
              <a:t>2014-11-11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92512D-BB78-4AB1-A1F7-FF1D80C7AF5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9" name="Prostokąt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ostokąt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pionowy 1"/>
          <p:cNvSpPr>
            <a:spLocks noGrp="1"/>
          </p:cNvSpPr>
          <p:nvPr>
            <p:ph type="title" orient="vert"/>
          </p:nvPr>
        </p:nvSpPr>
        <p:spPr>
          <a:xfrm>
            <a:off x="6781800" y="274640"/>
            <a:ext cx="1905000" cy="5851525"/>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04800"/>
            <a:ext cx="6019800" cy="5851525"/>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F28EB2E-F0EA-48A2-92F6-9EFE931C0117}" type="datetimeFigureOut">
              <a:rPr lang="pl-PL" smtClean="0"/>
              <a:pPr/>
              <a:t>2014-11-11</a:t>
            </a:fld>
            <a:endParaRPr lang="pl-PL"/>
          </a:p>
        </p:txBody>
      </p:sp>
      <p:sp>
        <p:nvSpPr>
          <p:cNvPr id="5" name="Symbol zastępczy stopki 4"/>
          <p:cNvSpPr>
            <a:spLocks noGrp="1"/>
          </p:cNvSpPr>
          <p:nvPr>
            <p:ph type="ftr" sz="quarter" idx="11"/>
          </p:nvPr>
        </p:nvSpPr>
        <p:spPr>
          <a:xfrm>
            <a:off x="2640597" y="6377459"/>
            <a:ext cx="3836404" cy="365125"/>
          </a:xfrm>
        </p:spPr>
        <p:txBody>
          <a:bodyPr/>
          <a:lstStyle/>
          <a:p>
            <a:endParaRPr lang="pl-PL"/>
          </a:p>
        </p:txBody>
      </p:sp>
      <p:sp>
        <p:nvSpPr>
          <p:cNvPr id="6" name="Symbol zastępczy numeru slajdu 5"/>
          <p:cNvSpPr>
            <a:spLocks noGrp="1"/>
          </p:cNvSpPr>
          <p:nvPr>
            <p:ph type="sldNum" sz="quarter" idx="12"/>
          </p:nvPr>
        </p:nvSpPr>
        <p:spPr/>
        <p:txBody>
          <a:bodyPr/>
          <a:lstStyle/>
          <a:p>
            <a:fld id="{D292512D-BB78-4AB1-A1F7-FF1D80C7AF5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155448"/>
            <a:ext cx="8229600" cy="1252728"/>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F28EB2E-F0EA-48A2-92F6-9EFE931C0117}" type="datetimeFigureOut">
              <a:rPr lang="pl-PL" smtClean="0"/>
              <a:pPr/>
              <a:t>2014-11-11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92512D-BB78-4AB1-A1F7-FF1D80C7AF5B}"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9" name="Prostokąt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ostokąt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ytu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DF28EB2E-F0EA-48A2-92F6-9EFE931C0117}" type="datetimeFigureOut">
              <a:rPr lang="pl-PL" smtClean="0"/>
              <a:pPr/>
              <a:t>2014-11-11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292512D-BB78-4AB1-A1F7-FF1D80C7AF5B}"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DF28EB2E-F0EA-48A2-92F6-9EFE931C0117}" type="datetimeFigureOut">
              <a:rPr lang="pl-PL" smtClean="0"/>
              <a:pPr/>
              <a:t>2014-11-11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292512D-BB78-4AB1-A1F7-FF1D80C7AF5B}"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tekstu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l-PL" smtClean="0"/>
              <a:t>Kliknij, aby edytować style wzorca tekstu</a:t>
            </a:r>
          </a:p>
        </p:txBody>
      </p:sp>
      <p:sp>
        <p:nvSpPr>
          <p:cNvPr id="6" name="Symbol zastępczy zawartości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DF28EB2E-F0EA-48A2-92F6-9EFE931C0117}" type="datetimeFigureOut">
              <a:rPr lang="pl-PL" smtClean="0"/>
              <a:pPr/>
              <a:t>2014-11-11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292512D-BB78-4AB1-A1F7-FF1D80C7AF5B}"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DF28EB2E-F0EA-48A2-92F6-9EFE931C0117}" type="datetimeFigureOut">
              <a:rPr lang="pl-PL" smtClean="0"/>
              <a:pPr/>
              <a:t>2014-11-11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292512D-BB78-4AB1-A1F7-FF1D80C7AF5B}"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F28EB2E-F0EA-48A2-92F6-9EFE931C0117}" type="datetimeFigureOut">
              <a:rPr lang="pl-PL" smtClean="0"/>
              <a:pPr/>
              <a:t>2014-11-11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292512D-BB78-4AB1-A1F7-FF1D80C7AF5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l-PL" smtClean="0"/>
              <a:t>Kliknij, aby edytować styl</a:t>
            </a:r>
            <a:endParaRPr kumimoji="0" lang="en-US"/>
          </a:p>
        </p:txBody>
      </p:sp>
      <p:sp>
        <p:nvSpPr>
          <p:cNvPr id="3" name="Symbol zastępczy zawartości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tekstu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DF28EB2E-F0EA-48A2-92F6-9EFE931C0117}" type="datetimeFigureOut">
              <a:rPr lang="pl-PL" smtClean="0"/>
              <a:pPr/>
              <a:t>2014-11-11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292512D-BB78-4AB1-A1F7-FF1D80C7AF5B}" type="slidenum">
              <a:rPr lang="pl-PL" smtClean="0"/>
              <a:pPr/>
              <a:t>‹#›</a:t>
            </a:fld>
            <a:endParaRPr lang="pl-PL"/>
          </a:p>
        </p:txBody>
      </p:sp>
      <p:sp>
        <p:nvSpPr>
          <p:cNvPr id="12" name="Prostokąt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l-PL" smtClean="0"/>
              <a:t>Kliknij, aby edytować styl</a:t>
            </a:r>
            <a:endParaRPr kumimoji="0" lang="en-US"/>
          </a:p>
        </p:txBody>
      </p:sp>
      <p:sp>
        <p:nvSpPr>
          <p:cNvPr id="3" name="Symbol zastępczy obrazu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164592" y="1170432"/>
            <a:ext cx="2523744" cy="201168"/>
          </a:xfrm>
        </p:spPr>
        <p:txBody>
          <a:bodyPr/>
          <a:lstStyle/>
          <a:p>
            <a:fld id="{DF28EB2E-F0EA-48A2-92F6-9EFE931C0117}" type="datetimeFigureOut">
              <a:rPr lang="pl-PL" smtClean="0"/>
              <a:pPr/>
              <a:t>2014-11-11</a:t>
            </a:fld>
            <a:endParaRPr lang="pl-PL"/>
          </a:p>
        </p:txBody>
      </p:sp>
      <p:sp>
        <p:nvSpPr>
          <p:cNvPr id="11" name="Prostokąt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ostokąt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ymbol zastępczy stopki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l-PL"/>
          </a:p>
        </p:txBody>
      </p:sp>
      <p:sp>
        <p:nvSpPr>
          <p:cNvPr id="7" name="Symbol zastępczy numeru slajdu 6"/>
          <p:cNvSpPr>
            <a:spLocks noGrp="1"/>
          </p:cNvSpPr>
          <p:nvPr>
            <p:ph type="sldNum" sz="quarter" idx="12"/>
          </p:nvPr>
        </p:nvSpPr>
        <p:spPr>
          <a:xfrm>
            <a:off x="8339328" y="1170432"/>
            <a:ext cx="733864" cy="201168"/>
          </a:xfrm>
        </p:spPr>
        <p:txBody>
          <a:bodyPr/>
          <a:lstStyle/>
          <a:p>
            <a:fld id="{D292512D-BB78-4AB1-A1F7-FF1D80C7AF5B}"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ostokąt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ostokąt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ymbol zastępczy tytułu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4" name="Symbol zastępczy daty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F28EB2E-F0EA-48A2-92F6-9EFE931C0117}" type="datetimeFigureOut">
              <a:rPr lang="pl-PL" smtClean="0"/>
              <a:pPr/>
              <a:t>2014-11-11</a:t>
            </a:fld>
            <a:endParaRPr lang="pl-PL"/>
          </a:p>
        </p:txBody>
      </p:sp>
      <p:sp>
        <p:nvSpPr>
          <p:cNvPr id="5" name="Symbol zastępczy stopki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l-PL"/>
          </a:p>
        </p:txBody>
      </p:sp>
      <p:sp>
        <p:nvSpPr>
          <p:cNvPr id="6" name="Symbol zastępczy numeru slajd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292512D-BB78-4AB1-A1F7-FF1D80C7AF5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pl.wikipedia.org/wiki/Zarz%C4%85dzanie_kryzysow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802631"/>
          </a:xfrm>
        </p:spPr>
        <p:txBody>
          <a:bodyPr>
            <a:noAutofit/>
          </a:bodyPr>
          <a:lstStyle/>
          <a:p>
            <a:pPr algn="ctr"/>
            <a:r>
              <a:rPr lang="pl-PL" sz="5000" dirty="0" smtClean="0"/>
              <a:t>Stanowisko ds. obronnych, obrony cywilnej i zarządzania kryzysowego</a:t>
            </a:r>
            <a:endParaRPr lang="pl-PL" sz="5000" dirty="0"/>
          </a:p>
        </p:txBody>
      </p:sp>
      <p:sp>
        <p:nvSpPr>
          <p:cNvPr id="3" name="Podtytuł 2"/>
          <p:cNvSpPr>
            <a:spLocks noGrp="1"/>
          </p:cNvSpPr>
          <p:nvPr>
            <p:ph type="subTitle" idx="1"/>
          </p:nvPr>
        </p:nvSpPr>
        <p:spPr/>
        <p:txBody>
          <a:bodyPr/>
          <a:lstStyle/>
          <a:p>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10799433_785277801549346_1728260277_n.jpg"/>
          <p:cNvPicPr>
            <a:picLocks noGrp="1" noChangeAspect="1"/>
          </p:cNvPicPr>
          <p:nvPr>
            <p:ph idx="1"/>
          </p:nvPr>
        </p:nvPicPr>
        <p:blipFill>
          <a:blip r:embed="rId3" cstate="print"/>
          <a:stretch>
            <a:fillRect/>
          </a:stretch>
        </p:blipFill>
        <p:spPr>
          <a:xfrm>
            <a:off x="611560" y="404664"/>
            <a:ext cx="8172175" cy="57801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Zadania obrony cywilnej w czasie pokoju</a:t>
            </a:r>
            <a:endParaRPr lang="pl-PL" dirty="0"/>
          </a:p>
        </p:txBody>
      </p:sp>
      <p:sp>
        <p:nvSpPr>
          <p:cNvPr id="3" name="Symbol zastępczy zawartości 2"/>
          <p:cNvSpPr>
            <a:spLocks noGrp="1"/>
          </p:cNvSpPr>
          <p:nvPr>
            <p:ph idx="1"/>
          </p:nvPr>
        </p:nvSpPr>
        <p:spPr/>
        <p:txBody>
          <a:bodyPr>
            <a:normAutofit fontScale="55000" lnSpcReduction="20000"/>
          </a:bodyPr>
          <a:lstStyle/>
          <a:p>
            <a:r>
              <a:rPr lang="pl-PL" dirty="0" smtClean="0"/>
              <a:t>Planowanie przedsięwzięć w zakresie ochrony przed skutkami działań zbrojnych zarówno ludności, jak i zakładów pracy i urządzeń użyteczności publicznej oraz dóbr kultury,</a:t>
            </a:r>
          </a:p>
          <a:p>
            <a:r>
              <a:rPr lang="pl-PL" dirty="0" smtClean="0"/>
              <a:t>Wykrywanie zagrożeń i stwarzanie warunków do ostrzegania i alarmowania ludności,</a:t>
            </a:r>
          </a:p>
          <a:p>
            <a:r>
              <a:rPr lang="pl-PL" dirty="0" smtClean="0"/>
              <a:t>Przygotowanie schronów i ukryć dla ludności oraz utrzymanie ich w gotowości do użycia,</a:t>
            </a:r>
          </a:p>
          <a:p>
            <a:r>
              <a:rPr lang="pl-PL" dirty="0" smtClean="0"/>
              <a:t>Gromadzenie i przechowywanie indywidualnych środków ochronnych dla formacji obrony cywilnej i ludności,</a:t>
            </a:r>
          </a:p>
          <a:p>
            <a:r>
              <a:rPr lang="pl-PL" dirty="0" smtClean="0"/>
              <a:t>Wyposażenie formacji obrony cywilnej w specjalistyczny sprzęt ratowniczy, przyrządy i aparaturę do wykrywania różnego rodzaju zagrożeń,</a:t>
            </a:r>
          </a:p>
          <a:p>
            <a:r>
              <a:rPr lang="pl-PL" dirty="0" smtClean="0"/>
              <a:t>Systematyczne szkolenie w zakresie OC:</a:t>
            </a:r>
          </a:p>
          <a:p>
            <a:r>
              <a:rPr lang="pl-PL" dirty="0" smtClean="0"/>
              <a:t>Kadr kierowniczych administracji rządowej, samorządowej i zakładów pracy</a:t>
            </a:r>
          </a:p>
          <a:p>
            <a:r>
              <a:rPr lang="pl-PL" dirty="0" smtClean="0"/>
              <a:t>Formacji OC</a:t>
            </a:r>
          </a:p>
          <a:p>
            <a:r>
              <a:rPr lang="pl-PL" dirty="0" smtClean="0"/>
              <a:t>Ludności w ramach powszechnej samoobrony</a:t>
            </a:r>
          </a:p>
          <a:p>
            <a:r>
              <a:rPr lang="pl-PL" dirty="0" smtClean="0"/>
              <a:t>Współdziałanie w zwalczaniu klęsk żywiołowych i zagrożeń środowiska, oraz usuwanie ich skutków.</a:t>
            </a:r>
          </a:p>
          <a:p>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332656"/>
            <a:ext cx="8229600" cy="1252728"/>
          </a:xfrm>
        </p:spPr>
        <p:txBody>
          <a:bodyPr>
            <a:normAutofit fontScale="90000"/>
          </a:bodyPr>
          <a:lstStyle/>
          <a:p>
            <a:r>
              <a:rPr lang="pl-PL" dirty="0" smtClean="0"/>
              <a:t>Zadania obrony cywilnej w czasie wojny</a:t>
            </a:r>
            <a:br>
              <a:rPr lang="pl-PL" dirty="0" smtClean="0"/>
            </a:b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smtClean="0"/>
              <a:t>Organizowanie ewakuacji ludności, zaciemnianie i wygaszanie oświetlenia,</a:t>
            </a:r>
          </a:p>
          <a:p>
            <a:r>
              <a:rPr lang="pl-PL" dirty="0" smtClean="0"/>
              <a:t>Organizowanie i prowadzenie akcji ratunkowych,</a:t>
            </a:r>
          </a:p>
          <a:p>
            <a:r>
              <a:rPr lang="pl-PL" dirty="0" smtClean="0"/>
              <a:t>Udzielanie pomocy medycznej poszkodowanym,</a:t>
            </a:r>
          </a:p>
          <a:p>
            <a:r>
              <a:rPr lang="pl-PL" dirty="0" smtClean="0"/>
              <a:t>Organizowanie pomieszczeń i zaopatrzenia dla poszkodowanej ludności,</a:t>
            </a:r>
          </a:p>
          <a:p>
            <a:r>
              <a:rPr lang="pl-PL" dirty="0" smtClean="0"/>
              <a:t>Zaopatrywanie ludności w sprzęt i środki ochrony indywidualnej,</a:t>
            </a:r>
          </a:p>
          <a:p>
            <a:r>
              <a:rPr lang="pl-PL" dirty="0" smtClean="0"/>
              <a:t>Prowadzenie likwidacji skażeń i zakażeń,</a:t>
            </a:r>
          </a:p>
          <a:p>
            <a:r>
              <a:rPr lang="pl-PL" dirty="0" smtClean="0"/>
              <a:t>Pomoc w przywracaniu i utrzymaniu porządku w strefach dotkniętych klęskami,</a:t>
            </a:r>
          </a:p>
          <a:p>
            <a:r>
              <a:rPr lang="pl-PL" dirty="0" smtClean="0"/>
              <a:t>Pomoc w budowie i odbudowie awaryjnych ujęć wody pitnej,</a:t>
            </a:r>
          </a:p>
          <a:p>
            <a:r>
              <a:rPr lang="pl-PL" dirty="0" smtClean="0"/>
              <a:t>Pomoc w ratowaniu żywności i innych dóbr niezbędnych do przetrwania,</a:t>
            </a:r>
          </a:p>
          <a:p>
            <a:r>
              <a:rPr lang="pl-PL" dirty="0" smtClean="0"/>
              <a:t>Udzielanie doraźnej pomocy w grzebaniu zmarłych.</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Ważnym zadaniem w tym zawodzie jest tworzenie dokumentów…</a:t>
            </a:r>
            <a:endParaRPr lang="pl-PL" dirty="0"/>
          </a:p>
        </p:txBody>
      </p:sp>
      <p:sp>
        <p:nvSpPr>
          <p:cNvPr id="3" name="Symbol zastępczy zawartości 2"/>
          <p:cNvSpPr>
            <a:spLocks noGrp="1"/>
          </p:cNvSpPr>
          <p:nvPr>
            <p:ph idx="1"/>
          </p:nvPr>
        </p:nvSpPr>
        <p:spPr/>
        <p:txBody>
          <a:bodyPr/>
          <a:lstStyle/>
          <a:p>
            <a:r>
              <a:rPr lang="pl-PL" dirty="0" smtClean="0"/>
              <a:t>Takich jak </a:t>
            </a:r>
            <a:r>
              <a:rPr lang="pl-PL" dirty="0" err="1" smtClean="0"/>
              <a:t>np</a:t>
            </a:r>
            <a:r>
              <a:rPr lang="pl-PL" dirty="0" smtClean="0"/>
              <a:t>:</a:t>
            </a:r>
          </a:p>
          <a:p>
            <a:r>
              <a:rPr lang="pl-PL" dirty="0" smtClean="0"/>
              <a:t>-plan operacyjny ochrony gminy przed powodzią </a:t>
            </a:r>
          </a:p>
          <a:p>
            <a:endParaRPr lang="pl-PL" dirty="0"/>
          </a:p>
        </p:txBody>
      </p:sp>
      <p:pic>
        <p:nvPicPr>
          <p:cNvPr id="5" name="Obraz 4" descr="P1040054 (1).JPG"/>
          <p:cNvPicPr>
            <a:picLocks noChangeAspect="1"/>
          </p:cNvPicPr>
          <p:nvPr/>
        </p:nvPicPr>
        <p:blipFill>
          <a:blip r:embed="rId2" cstate="print"/>
          <a:stretch>
            <a:fillRect/>
          </a:stretch>
        </p:blipFill>
        <p:spPr>
          <a:xfrm>
            <a:off x="3491880" y="2852936"/>
            <a:ext cx="4992555" cy="37444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Plan zarządzania kryzysowego gminy Lipnica Murowana </a:t>
            </a:r>
            <a:endParaRPr lang="pl-PL" dirty="0"/>
          </a:p>
        </p:txBody>
      </p:sp>
      <p:pic>
        <p:nvPicPr>
          <p:cNvPr id="4" name="Symbol zastępczy zawartości 3" descr="P1040048.JPG"/>
          <p:cNvPicPr>
            <a:picLocks noGrp="1" noChangeAspect="1"/>
          </p:cNvPicPr>
          <p:nvPr>
            <p:ph idx="1"/>
          </p:nvPr>
        </p:nvPicPr>
        <p:blipFill>
          <a:blip r:embed="rId2" cstate="print"/>
          <a:stretch>
            <a:fillRect/>
          </a:stretch>
        </p:blipFill>
        <p:spPr>
          <a:xfrm>
            <a:off x="1488016" y="1774825"/>
            <a:ext cx="6167967" cy="46259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Plan obrony cywilnej gminy Lipnica Murowana </a:t>
            </a:r>
            <a:endParaRPr lang="pl-PL" dirty="0"/>
          </a:p>
        </p:txBody>
      </p:sp>
      <p:pic>
        <p:nvPicPr>
          <p:cNvPr id="4" name="Symbol zastępczy zawartości 3" descr="P1040044.JPG"/>
          <p:cNvPicPr>
            <a:picLocks noGrp="1" noChangeAspect="1"/>
          </p:cNvPicPr>
          <p:nvPr>
            <p:ph idx="1"/>
          </p:nvPr>
        </p:nvPicPr>
        <p:blipFill>
          <a:blip r:embed="rId2" cstate="print"/>
          <a:stretch>
            <a:fillRect/>
          </a:stretch>
        </p:blipFill>
        <p:spPr>
          <a:xfrm>
            <a:off x="1488016" y="1700213"/>
            <a:ext cx="6167967" cy="46259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Większość tych dokumentów do dziś pisze się na maszynie</a:t>
            </a:r>
            <a:endParaRPr lang="pl-PL" dirty="0"/>
          </a:p>
        </p:txBody>
      </p:sp>
      <p:pic>
        <p:nvPicPr>
          <p:cNvPr id="4" name="Symbol zastępczy zawartości 3" descr="P1040050.JPG"/>
          <p:cNvPicPr>
            <a:picLocks noGrp="1" noChangeAspect="1"/>
          </p:cNvPicPr>
          <p:nvPr>
            <p:ph idx="1"/>
          </p:nvPr>
        </p:nvPicPr>
        <p:blipFill>
          <a:blip r:embed="rId2" cstate="print"/>
          <a:stretch>
            <a:fillRect/>
          </a:stretch>
        </p:blipFill>
        <p:spPr>
          <a:xfrm>
            <a:off x="1488016" y="1774825"/>
            <a:ext cx="6167967" cy="462597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Plan obrony cywilnej naszej gminy</a:t>
            </a:r>
            <a:endParaRPr lang="pl-PL" dirty="0"/>
          </a:p>
        </p:txBody>
      </p:sp>
      <p:pic>
        <p:nvPicPr>
          <p:cNvPr id="4" name="Symbol zastępczy zawartości 3" descr="P1040046.JPG"/>
          <p:cNvPicPr>
            <a:picLocks noGrp="1" noChangeAspect="1"/>
          </p:cNvPicPr>
          <p:nvPr>
            <p:ph idx="1"/>
          </p:nvPr>
        </p:nvPicPr>
        <p:blipFill>
          <a:blip r:embed="rId2" cstate="print"/>
          <a:stretch>
            <a:fillRect/>
          </a:stretch>
        </p:blipFill>
        <p:spPr>
          <a:xfrm>
            <a:off x="1488016" y="1774825"/>
            <a:ext cx="6167967" cy="46259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Czym jest obrona cywilna?</a:t>
            </a:r>
            <a:endParaRPr lang="pl-PL" dirty="0"/>
          </a:p>
        </p:txBody>
      </p:sp>
      <p:sp>
        <p:nvSpPr>
          <p:cNvPr id="3" name="Symbol zastępczy zawartości 2"/>
          <p:cNvSpPr>
            <a:spLocks noGrp="1"/>
          </p:cNvSpPr>
          <p:nvPr>
            <p:ph idx="1"/>
          </p:nvPr>
        </p:nvSpPr>
        <p:spPr/>
        <p:txBody>
          <a:bodyPr>
            <a:normAutofit/>
          </a:bodyPr>
          <a:lstStyle/>
          <a:p>
            <a:pPr algn="ctr"/>
            <a:r>
              <a:rPr lang="pl-PL" sz="2500" b="1" dirty="0" smtClean="0"/>
              <a:t>Obrona cywilna</a:t>
            </a:r>
            <a:r>
              <a:rPr lang="pl-PL" sz="2500" dirty="0" smtClean="0"/>
              <a:t> – system, którego celem jest ochrona ludności, zakładów pracy i urządzeń użyteczności publicznej, dóbr kultury, ratowanie i udzielanie pomocy poszkodowanym w czasie wojny oraz współdziałanie w zwalczaniu skutków klęsk żywiołowych i katastrof.</a:t>
            </a:r>
            <a:endParaRPr lang="pl-PL" sz="2500" dirty="0"/>
          </a:p>
        </p:txBody>
      </p:sp>
      <p:pic>
        <p:nvPicPr>
          <p:cNvPr id="4" name="Obraz 3" descr="CivilDefence.svg.png"/>
          <p:cNvPicPr>
            <a:picLocks noChangeAspect="1"/>
          </p:cNvPicPr>
          <p:nvPr/>
        </p:nvPicPr>
        <p:blipFill>
          <a:blip r:embed="rId2" cstate="print"/>
          <a:stretch>
            <a:fillRect/>
          </a:stretch>
        </p:blipFill>
        <p:spPr>
          <a:xfrm>
            <a:off x="1691680" y="4193704"/>
            <a:ext cx="2664296" cy="2664296"/>
          </a:xfrm>
          <a:prstGeom prst="rect">
            <a:avLst/>
          </a:prstGeom>
        </p:spPr>
      </p:pic>
      <p:sp>
        <p:nvSpPr>
          <p:cNvPr id="5" name="pole tekstowe 4"/>
          <p:cNvSpPr txBox="1"/>
          <p:nvPr/>
        </p:nvSpPr>
        <p:spPr>
          <a:xfrm>
            <a:off x="4427984" y="5301208"/>
            <a:ext cx="4392488" cy="861774"/>
          </a:xfrm>
          <a:prstGeom prst="rect">
            <a:avLst/>
          </a:prstGeom>
          <a:noFill/>
        </p:spPr>
        <p:txBody>
          <a:bodyPr wrap="square" rtlCol="0">
            <a:spAutoFit/>
          </a:bodyPr>
          <a:lstStyle/>
          <a:p>
            <a:r>
              <a:rPr lang="pl-PL" sz="2500" dirty="0" smtClean="0"/>
              <a:t>Znak graficzny Obrony Cywilnej- w skrócie OC</a:t>
            </a:r>
            <a:endParaRPr lang="pl-PL"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         Zarządzanie kryzysowe</a:t>
            </a:r>
            <a:endParaRPr lang="pl-PL" dirty="0"/>
          </a:p>
        </p:txBody>
      </p:sp>
      <p:sp>
        <p:nvSpPr>
          <p:cNvPr id="3" name="Symbol zastępczy zawartości 2"/>
          <p:cNvSpPr>
            <a:spLocks noGrp="1"/>
          </p:cNvSpPr>
          <p:nvPr>
            <p:ph idx="1"/>
          </p:nvPr>
        </p:nvSpPr>
        <p:spPr/>
        <p:txBody>
          <a:bodyPr>
            <a:normAutofit fontScale="92500" lnSpcReduction="20000"/>
          </a:bodyPr>
          <a:lstStyle/>
          <a:p>
            <a:r>
              <a:rPr lang="pl-PL" b="1" dirty="0" smtClean="0"/>
              <a:t>Zarządzanie kryzysowe</a:t>
            </a:r>
            <a:r>
              <a:rPr lang="pl-PL" dirty="0" smtClean="0"/>
              <a:t> – działalność organów administracji publicznej będąca elementem kierowania bezpieczeństwem narodowym, która polega na zapobieganiu sytuacjom kryzysowym, przygotowaniu do przejmowania nad nimi kontroli w drodze zaplanowanych działań, reagowaniu w przypadku wystąpienia sytuacji kryzysowych, usuwaniu ich skutków oraz odtwarzaniu zasobów i infrastruktury krytycznej</a:t>
            </a:r>
            <a:r>
              <a:rPr lang="pl-PL" baseline="30000" dirty="0" smtClean="0">
                <a:hlinkClick r:id="rId2"/>
              </a:rPr>
              <a:t>[1]</a:t>
            </a:r>
            <a:r>
              <a:rPr lang="pl-PL" dirty="0" smtClean="0"/>
              <a:t>.</a:t>
            </a: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Fazy zarządzania kryzysowego</a:t>
            </a:r>
            <a:endParaRPr lang="pl-PL" dirty="0"/>
          </a:p>
        </p:txBody>
      </p:sp>
      <p:sp>
        <p:nvSpPr>
          <p:cNvPr id="3" name="Symbol zastępczy zawartości 2"/>
          <p:cNvSpPr>
            <a:spLocks noGrp="1"/>
          </p:cNvSpPr>
          <p:nvPr>
            <p:ph idx="1"/>
          </p:nvPr>
        </p:nvSpPr>
        <p:spPr/>
        <p:txBody>
          <a:bodyPr>
            <a:normAutofit fontScale="55000" lnSpcReduction="20000"/>
          </a:bodyPr>
          <a:lstStyle/>
          <a:p>
            <a:r>
              <a:rPr lang="pl-PL" dirty="0" smtClean="0"/>
              <a:t>1. Faza zapobiegania - polegająca na realizacji przedsięwzięć mających na celu zredukowanie prawdopodobieństwa lub całkowite wykluczenie możliwości wystąpienia sytuacji kryzysowych albo  </a:t>
            </a:r>
          </a:p>
          <a:p>
            <a:r>
              <a:rPr lang="pl-PL" dirty="0" smtClean="0"/>
              <a:t>w znacznym stopniu ograniczających ich skutki.</a:t>
            </a:r>
          </a:p>
          <a:p>
            <a:r>
              <a:rPr lang="pl-PL" dirty="0" smtClean="0"/>
              <a:t>2. Faza przygotowania - polegająca na podejmowaniu działań planistycznych, na wszystkich szczeblach administracji, dotyczących sposobów reagowania na czas wystąpienia różnego rodzaju sytuacji kryzysowych, umożliwiających wpływ na ich przebieg w celu zmniejszenia negatywnych skutków tych zdarzeń. Faza ta obejmuje również działania mające na celu powiększenie zasobów sił  </a:t>
            </a:r>
          </a:p>
          <a:p>
            <a:r>
              <a:rPr lang="pl-PL" dirty="0" smtClean="0"/>
              <a:t>i środków niezbędnych do efektywnego reagowania.</a:t>
            </a:r>
          </a:p>
          <a:p>
            <a:r>
              <a:rPr lang="pl-PL" dirty="0" smtClean="0"/>
              <a:t>3. Faza reagowania - polega na podejmowaniu działań w celu udzielenia pomocy poszkodowanym, zahamowaniu rozwoju występujących zagrożeń oraz ograniczenia strat i zniszczeń.</a:t>
            </a:r>
          </a:p>
          <a:p>
            <a:r>
              <a:rPr lang="pl-PL" dirty="0" smtClean="0"/>
              <a:t>4. Faza odbudowy -  polegająca na realizacji zadań mających na celu przywrócenie zdolności reagowania, odbudowę zapasów służb ratowniczych oraz odtworzenie kluczowej dla funkcjonowania danego obszaru infrastruktury energetycznej, paliwowej, telekomunikacyjnej, transportowej oraz funkcjonowania innych ważnych usług, np. dostarczania wody.</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Zadania na tym stanowisku </a:t>
            </a:r>
            <a:endParaRPr lang="pl-PL" dirty="0"/>
          </a:p>
        </p:txBody>
      </p:sp>
      <p:sp>
        <p:nvSpPr>
          <p:cNvPr id="3" name="Symbol zastępczy zawartości 2"/>
          <p:cNvSpPr>
            <a:spLocks noGrp="1"/>
          </p:cNvSpPr>
          <p:nvPr>
            <p:ph idx="1"/>
          </p:nvPr>
        </p:nvSpPr>
        <p:spPr/>
        <p:txBody>
          <a:bodyPr>
            <a:normAutofit fontScale="62500" lnSpcReduction="20000"/>
          </a:bodyPr>
          <a:lstStyle/>
          <a:p>
            <a:r>
              <a:rPr lang="pl-PL" dirty="0" smtClean="0"/>
              <a:t>Stanowisko realizuje zadania zlecone z zakresu administracji rządowej związane z obronnością i obroną cywilną dotyczące w szczególności:</a:t>
            </a:r>
            <a:br>
              <a:rPr lang="pl-PL" dirty="0" smtClean="0"/>
            </a:br>
            <a:r>
              <a:rPr lang="pl-PL" dirty="0" smtClean="0"/>
              <a:t>przygotowań i realizacji przedsięwzięć obronnych i obrony cywilnej przez: administrację Urzędu oraz organy jednostek samorządu terytorialnego, podległe i nadzorowane przez Burmistrza Miasta Milanówka jednostki organizacyjne oraz przedsiębiorców i organizacje społeczne;</a:t>
            </a:r>
          </a:p>
          <a:p>
            <a:r>
              <a:rPr lang="pl-PL" dirty="0" smtClean="0"/>
              <a:t>spraw związanych z  pełnieniem przez Burmistrza funkcji terenowego organu obrony cywilnej;</a:t>
            </a:r>
          </a:p>
          <a:p>
            <a:r>
              <a:rPr lang="pl-PL" dirty="0" smtClean="0"/>
              <a:t>opracowywania dokumentacji dotyczącej:</a:t>
            </a:r>
            <a:br>
              <a:rPr lang="pl-PL" dirty="0" smtClean="0"/>
            </a:br>
            <a:r>
              <a:rPr lang="pl-PL" dirty="0" smtClean="0"/>
              <a:t>a) pozamilitarnych przygotowań obronnych;</a:t>
            </a:r>
            <a:br>
              <a:rPr lang="pl-PL" dirty="0" smtClean="0"/>
            </a:br>
            <a:r>
              <a:rPr lang="pl-PL" dirty="0" smtClean="0"/>
              <a:t>b) operacyjnego funkcjonowania Miasta w warunkach kryzysu i wojny;</a:t>
            </a:r>
            <a:br>
              <a:rPr lang="pl-PL" dirty="0" smtClean="0"/>
            </a:br>
            <a:r>
              <a:rPr lang="pl-PL" dirty="0" smtClean="0"/>
              <a:t>c) programowania obronnego;</a:t>
            </a:r>
            <a:br>
              <a:rPr lang="pl-PL" dirty="0" smtClean="0"/>
            </a:br>
            <a:r>
              <a:rPr lang="pl-PL" dirty="0" smtClean="0"/>
              <a:t>d) stanowisk kierowania;</a:t>
            </a:r>
            <a:br>
              <a:rPr lang="pl-PL" dirty="0" smtClean="0"/>
            </a:br>
            <a:r>
              <a:rPr lang="pl-PL" dirty="0" smtClean="0"/>
              <a:t>e) organizacji Urzędu na czas wojny;</a:t>
            </a:r>
            <a:br>
              <a:rPr lang="pl-PL" dirty="0" smtClean="0"/>
            </a:br>
            <a:r>
              <a:rPr lang="pl-PL" dirty="0" smtClean="0"/>
              <a:t>f) przemieszczania Urzędu na zapasowe stanowisko kierowania;</a:t>
            </a:r>
            <a:br>
              <a:rPr lang="pl-PL" dirty="0" smtClean="0"/>
            </a:br>
            <a:r>
              <a:rPr lang="pl-PL" dirty="0" smtClean="0"/>
              <a:t>g) organizowania i funkcjonowania stałego dyżuru;</a:t>
            </a:r>
            <a:br>
              <a:rPr lang="pl-PL" dirty="0" smtClean="0"/>
            </a:br>
            <a:r>
              <a:rPr lang="pl-PL" dirty="0" smtClean="0"/>
              <a:t>h) służby zdrowia na potrzeby obronne państwa;</a:t>
            </a:r>
          </a:p>
          <a:p>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0" y="1556791"/>
            <a:ext cx="9144000" cy="5301209"/>
          </a:xfrm>
        </p:spPr>
        <p:txBody>
          <a:bodyPr>
            <a:normAutofit fontScale="55000" lnSpcReduction="20000"/>
          </a:bodyPr>
          <a:lstStyle/>
          <a:p>
            <a:r>
              <a:rPr lang="pl-PL" dirty="0" smtClean="0"/>
              <a:t>szkolenia obronnego i obrony cywilnej na terenie Miasta;</a:t>
            </a:r>
          </a:p>
          <a:p>
            <a:r>
              <a:rPr lang="pl-PL" dirty="0" smtClean="0"/>
              <a:t>ochrony obiektów szczególnie ważnych dla bezpieczeństwa i obronności państwa;</a:t>
            </a:r>
          </a:p>
          <a:p>
            <a:r>
              <a:rPr lang="pl-PL" dirty="0" smtClean="0"/>
              <a:t>powoływania, formowania oraz przygotowania do działania jednostek przewidzianych do militaryzacji;</a:t>
            </a:r>
          </a:p>
          <a:p>
            <a:r>
              <a:rPr lang="pl-PL" dirty="0" smtClean="0"/>
              <a:t>nakładania obowiązku świadczeń osobistych i rzeczowych na rzecz obrony;</a:t>
            </a:r>
          </a:p>
          <a:p>
            <a:r>
              <a:rPr lang="pl-PL" dirty="0" smtClean="0"/>
              <a:t>decyzji wydawanych na wniosek dowódców jednostek wojskowych, związanych z utworzeniem stref  niebezpieczeństwa na obszarze województwa mazowieckiego;</a:t>
            </a:r>
          </a:p>
          <a:p>
            <a:r>
              <a:rPr lang="pl-PL" dirty="0" smtClean="0"/>
              <a:t>doręczania kart powołania do służby wojskowej w trybie natychmiastowym w Mieście;</a:t>
            </a:r>
          </a:p>
          <a:p>
            <a:r>
              <a:rPr lang="pl-PL" dirty="0" smtClean="0"/>
              <a:t>przygotowań obronnych służby zdrowia;</a:t>
            </a:r>
          </a:p>
          <a:p>
            <a:r>
              <a:rPr lang="pl-PL" dirty="0" smtClean="0"/>
              <a:t>zadań wynikających ze zobowiązań sojuszniczych, a w szczególności dotyczących współpracy cywilno-wojskowej (CIMIC) oraz pobytu i przemieszczania wojsk sojuszniczych na terenie województwa (HNS);</a:t>
            </a:r>
          </a:p>
          <a:p>
            <a:r>
              <a:rPr lang="pl-PL" dirty="0" smtClean="0"/>
              <a:t>spraw związanych z przygotowaniem i wykorzystaniem systemów łączności na potrzeby obronne;</a:t>
            </a:r>
          </a:p>
          <a:p>
            <a:r>
              <a:rPr lang="pl-PL" dirty="0" smtClean="0"/>
              <a:t>gminnego planu obrony cywilnej;</a:t>
            </a:r>
          </a:p>
          <a:p>
            <a:r>
              <a:rPr lang="pl-PL" dirty="0" smtClean="0"/>
              <a:t>jednostek organizacyjnych obrony cywilnej szczebla gminnego oraz  formacji obrony cywilnej w Mieście:</a:t>
            </a:r>
          </a:p>
          <a:p>
            <a:r>
              <a:rPr lang="pl-PL" dirty="0" smtClean="0"/>
              <a:t>ewakuacji ludności na wypadek powstania masowego zagrożenia dla życia i zdrowia na znacznym obszarze;</a:t>
            </a:r>
          </a:p>
          <a:p>
            <a:r>
              <a:rPr lang="pl-PL" dirty="0" smtClean="0"/>
              <a:t>ochrony dóbr kultury i innego mienia na wypadek zagrożenia.</a:t>
            </a:r>
          </a:p>
          <a:p>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0" y="1775191"/>
            <a:ext cx="8892480" cy="4894169"/>
          </a:xfrm>
        </p:spPr>
        <p:txBody>
          <a:bodyPr>
            <a:normAutofit fontScale="55000" lnSpcReduction="20000"/>
          </a:bodyPr>
          <a:lstStyle/>
          <a:p>
            <a:r>
              <a:rPr lang="pl-PL" dirty="0" smtClean="0"/>
              <a:t>Stanowisko realizuje zadania własne gminy z zakresu ochrony przeciwpowodziowej dotyczące w szczególności:</a:t>
            </a:r>
            <a:br>
              <a:rPr lang="pl-PL" dirty="0" smtClean="0"/>
            </a:br>
            <a:endParaRPr lang="pl-PL" dirty="0" smtClean="0"/>
          </a:p>
          <a:p>
            <a:pPr lvl="1"/>
            <a:r>
              <a:rPr lang="pl-PL" dirty="0" smtClean="0"/>
              <a:t>planu operacyjnego ochrony przed powodzią;</a:t>
            </a:r>
          </a:p>
          <a:p>
            <a:pPr lvl="1"/>
            <a:r>
              <a:rPr lang="pl-PL" dirty="0" smtClean="0"/>
              <a:t>pogotowia i alarmu przeciwpowodziowego.</a:t>
            </a:r>
          </a:p>
          <a:p>
            <a:endParaRPr lang="pl-PL" dirty="0" smtClean="0"/>
          </a:p>
          <a:p>
            <a:r>
              <a:rPr lang="pl-PL" dirty="0" smtClean="0"/>
              <a:t>Stanowisko realizuje zadania zlecone z zakresu administracji rządowej związane z zarządzaniem kryzysowym, dotyczące w szczególności:</a:t>
            </a:r>
            <a:br>
              <a:rPr lang="pl-PL" dirty="0" smtClean="0"/>
            </a:br>
            <a:endParaRPr lang="pl-PL" dirty="0" smtClean="0"/>
          </a:p>
          <a:p>
            <a:pPr lvl="1"/>
            <a:r>
              <a:rPr lang="pl-PL" dirty="0" smtClean="0"/>
              <a:t>działań związanych z </a:t>
            </a:r>
            <a:r>
              <a:rPr lang="pl-PL" dirty="0" err="1" smtClean="0"/>
              <a:t>onitorowaniem</a:t>
            </a:r>
            <a:r>
              <a:rPr lang="pl-PL" dirty="0" smtClean="0"/>
              <a:t>, planowaniem, reagowaniem i usuwaniem skutków zagrożeń na terenie Miasta;</a:t>
            </a:r>
          </a:p>
          <a:p>
            <a:pPr lvl="1"/>
            <a:r>
              <a:rPr lang="pl-PL" dirty="0" smtClean="0"/>
              <a:t>gminnego planu zarządzania kryzysowego;</a:t>
            </a:r>
          </a:p>
          <a:p>
            <a:pPr lvl="1"/>
            <a:r>
              <a:rPr lang="pl-PL" dirty="0" smtClean="0"/>
              <a:t>szkoleń, ćwiczeń i treningów z zakresu reagowania na potencjalne zagrożenia;</a:t>
            </a:r>
          </a:p>
          <a:p>
            <a:pPr lvl="1"/>
            <a:r>
              <a:rPr lang="pl-PL" dirty="0" smtClean="0"/>
              <a:t>zapobiegania, przeciwdziałania i usuwania skutków zdarzeń o charakterze terrorystycznym;</a:t>
            </a:r>
          </a:p>
          <a:p>
            <a:pPr lvl="1"/>
            <a:r>
              <a:rPr lang="pl-PL" dirty="0" smtClean="0"/>
              <a:t>gromadzenia i przetwarzania danych oraz ocena i prognozowanie rozwoju zagrożeń  występujących na obszarze Miasta;</a:t>
            </a:r>
          </a:p>
          <a:p>
            <a:pPr lvl="1"/>
            <a:r>
              <a:rPr lang="pl-PL" dirty="0" smtClean="0"/>
              <a:t>funkcjonowania gminnego zespołu zarządzania kryzysowego;</a:t>
            </a:r>
          </a:p>
          <a:p>
            <a:pPr lvl="1"/>
            <a:r>
              <a:rPr lang="pl-PL" dirty="0" smtClean="0"/>
              <a:t>systemu wykrywania i alarmowania oraz systemu wczesnego ostrzegania ludności;</a:t>
            </a:r>
          </a:p>
          <a:p>
            <a:pPr lvl="1"/>
            <a:r>
              <a:rPr lang="pl-PL" dirty="0" smtClean="0"/>
              <a:t>stałego dyżuru w ramach gotowości obronnej państwa;</a:t>
            </a:r>
          </a:p>
          <a:p>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0" y="1556792"/>
            <a:ext cx="8892480" cy="5301208"/>
          </a:xfrm>
        </p:spPr>
        <p:txBody>
          <a:bodyPr>
            <a:normAutofit fontScale="55000" lnSpcReduction="20000"/>
          </a:bodyPr>
          <a:lstStyle/>
          <a:p>
            <a:endParaRPr lang="pl-PL" dirty="0" smtClean="0"/>
          </a:p>
          <a:p>
            <a:pPr lvl="1"/>
            <a:r>
              <a:rPr lang="pl-PL" dirty="0" smtClean="0"/>
              <a:t>planowania wsparcia innych organów właściwych w sprawach zarządzania kryzysowego;</a:t>
            </a:r>
          </a:p>
          <a:p>
            <a:pPr lvl="1"/>
            <a:r>
              <a:rPr lang="pl-PL" dirty="0" smtClean="0"/>
              <a:t>planowania wsparcia przez organy administracji publicznej realizacji zadań Sił Zbrojnych Rzeczypospolitej Polskiej;</a:t>
            </a:r>
          </a:p>
          <a:p>
            <a:pPr lvl="1"/>
            <a:r>
              <a:rPr lang="pl-PL" dirty="0" smtClean="0"/>
              <a:t>usuwania skutków zdarzeń o charakterze kryzysowym i klęsk żywiołowych;</a:t>
            </a:r>
          </a:p>
          <a:p>
            <a:pPr lvl="1"/>
            <a:r>
              <a:rPr lang="pl-PL" dirty="0" smtClean="0"/>
              <a:t>przekazywania, poprzez Sekretarza, do środków masowego przekazu, komunikatów i ostrzeżeń, w celu zapobieżenia zagrożeniom i skutkom klęski żywiołowej;</a:t>
            </a:r>
          </a:p>
          <a:p>
            <a:pPr lvl="1"/>
            <a:r>
              <a:rPr lang="pl-PL" dirty="0" smtClean="0"/>
              <a:t>współpracy z podmiotami realizującymi monitoring środowiska;</a:t>
            </a:r>
          </a:p>
          <a:p>
            <a:pPr lvl="1"/>
            <a:r>
              <a:rPr lang="pl-PL" dirty="0" smtClean="0"/>
              <a:t>współdziałania z podmiotami prowadzącymi akcje ratownicze i humanitarne;</a:t>
            </a:r>
          </a:p>
          <a:p>
            <a:pPr lvl="1"/>
            <a:r>
              <a:rPr lang="pl-PL" dirty="0" smtClean="0"/>
              <a:t>ewakuacji z obszarów bezpośrednio zagrożonych;</a:t>
            </a:r>
          </a:p>
          <a:p>
            <a:pPr lvl="1"/>
            <a:r>
              <a:rPr lang="pl-PL" dirty="0" smtClean="0"/>
              <a:t>obowiązków świadczeń osobistych i rzeczowych w związku z wprowadzeniem stanu klęski żywiołowej;</a:t>
            </a:r>
          </a:p>
          <a:p>
            <a:pPr lvl="1"/>
            <a:r>
              <a:rPr lang="pl-PL" dirty="0" smtClean="0"/>
              <a:t>ograniczania wolności i praw człowieka i obywatela w związku z wprowadzeniem stanu klęski żywiołowej.</a:t>
            </a:r>
          </a:p>
          <a:p>
            <a:endParaRPr lang="pl-PL" dirty="0" smtClean="0"/>
          </a:p>
          <a:p>
            <a:r>
              <a:rPr lang="pl-PL" dirty="0" smtClean="0"/>
              <a:t>Stanowisko realizuje zadania własne oraz zadania zlecone z zakresu administracji rządowej związane z ochroną przeciwpożarową, dotyczące w szczególności:</a:t>
            </a:r>
            <a:br>
              <a:rPr lang="pl-PL" dirty="0" smtClean="0"/>
            </a:br>
            <a:endParaRPr lang="pl-PL" dirty="0" smtClean="0"/>
          </a:p>
          <a:p>
            <a:pPr lvl="1"/>
            <a:r>
              <a:rPr lang="pl-PL" dirty="0" smtClean="0"/>
              <a:t>funkcjonowania krajowego systemu ratowniczo-gaśniczego na obszarze gminy;</a:t>
            </a:r>
          </a:p>
          <a:p>
            <a:pPr lvl="1"/>
            <a:r>
              <a:rPr lang="pl-PL" dirty="0" smtClean="0"/>
              <a:t>ekwiwalentów pieniężnych wypłacanych członkom OSP;</a:t>
            </a:r>
          </a:p>
          <a:p>
            <a:pPr lvl="1"/>
            <a:r>
              <a:rPr lang="pl-PL" dirty="0" smtClean="0"/>
              <a:t>wyposażenia, utrzymania, wyszkolenia i zapewnienia gotowości bojowej oraz udzielania dotacji jednostkom OSP;</a:t>
            </a:r>
          </a:p>
          <a:p>
            <a:pPr lvl="1"/>
            <a:r>
              <a:rPr lang="pl-PL" dirty="0" smtClean="0"/>
              <a:t>zaświadczeń o potwierdzeniu spełnienia wymagań w zakresie badań lekarskich dla osób kierujących pojazdem uprzywilejowanym OSP</a:t>
            </a:r>
          </a:p>
          <a:p>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Organy obrony cywilnej </a:t>
            </a: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Szef Obrony Cywilnej Kraju - szefów obrony cywilnej województw,</a:t>
            </a:r>
          </a:p>
          <a:p>
            <a:r>
              <a:rPr lang="pl-PL" dirty="0" smtClean="0"/>
              <a:t>szef obrony cywilnej województwa - szefów obrony cywilnej powiatów,</a:t>
            </a:r>
          </a:p>
          <a:p>
            <a:r>
              <a:rPr lang="pl-PL" dirty="0" smtClean="0"/>
              <a:t>szef obrony cywilnej powiatu - szefów obrony cywilnej gmin,</a:t>
            </a:r>
          </a:p>
          <a:p>
            <a:r>
              <a:rPr lang="pl-PL" dirty="0" smtClean="0"/>
              <a:t>szef obrony cywilnej gminy (Burmistrz Gminy Krzeszowice) - szefów obrony cywilnej w instytucjach, u przedsiębiorców, w społecznych organizacjach ratowniczych i w innych jednostkach organizacyjnych działających na obszarze gminy.</a:t>
            </a:r>
          </a:p>
          <a:p>
            <a:endParaRPr lang="pl-P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ł">
  <a:themeElements>
    <a:clrScheme name="Moduł">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ł">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121</TotalTime>
  <Words>728</Words>
  <Application>Microsoft Office PowerPoint</Application>
  <PresentationFormat>Pokaz na ekranie (4:3)</PresentationFormat>
  <Paragraphs>94</Paragraphs>
  <Slides>17</Slides>
  <Notes>1</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Moduł</vt:lpstr>
      <vt:lpstr>Stanowisko ds. obronnych, obrony cywilnej i zarządzania kryzysowego</vt:lpstr>
      <vt:lpstr>Czym jest obrona cywilna?</vt:lpstr>
      <vt:lpstr>         Zarządzanie kryzysowe</vt:lpstr>
      <vt:lpstr>Fazy zarządzania kryzysowego</vt:lpstr>
      <vt:lpstr>Zadania na tym stanowisku </vt:lpstr>
      <vt:lpstr>Slajd 6</vt:lpstr>
      <vt:lpstr>Slajd 7</vt:lpstr>
      <vt:lpstr>Slajd 8</vt:lpstr>
      <vt:lpstr>       Organy obrony cywilnej </vt:lpstr>
      <vt:lpstr>Slajd 10</vt:lpstr>
      <vt:lpstr>Zadania obrony cywilnej w czasie pokoju</vt:lpstr>
      <vt:lpstr>Zadania obrony cywilnej w czasie wojny </vt:lpstr>
      <vt:lpstr>Ważnym zadaniem w tym zawodzie jest tworzenie dokumentów…</vt:lpstr>
      <vt:lpstr>Plan zarządzania kryzysowego gminy Lipnica Murowana </vt:lpstr>
      <vt:lpstr>Plan obrony cywilnej gminy Lipnica Murowana </vt:lpstr>
      <vt:lpstr>Większość tych dokumentów do dziś pisze się na maszynie</vt:lpstr>
      <vt:lpstr>Plan obrony cywilnej naszej gminy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Stanowisko ds. obronnych, obrony cywilnej i zarządzania kryzysowego</dc:title>
  <dc:creator>Justyna</dc:creator>
  <cp:lastModifiedBy>Justyna</cp:lastModifiedBy>
  <cp:revision>14</cp:revision>
  <dcterms:created xsi:type="dcterms:W3CDTF">2014-11-11T14:35:35Z</dcterms:created>
  <dcterms:modified xsi:type="dcterms:W3CDTF">2014-11-11T18:45:36Z</dcterms:modified>
</cp:coreProperties>
</file>