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2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6" r:id="rId19"/>
    <p:sldId id="277" r:id="rId20"/>
    <p:sldId id="278" r:id="rId21"/>
    <p:sldId id="280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CD618F9-FC47-48ED-A28A-595A01589425}" type="datetimeFigureOut">
              <a:rPr lang="pl-PL" smtClean="0"/>
              <a:pPr/>
              <a:t>2014-11-10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2A4C2D4-06EE-4E2F-AC5B-24950FD44B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18F9-FC47-48ED-A28A-595A01589425}" type="datetimeFigureOut">
              <a:rPr lang="pl-PL" smtClean="0"/>
              <a:pPr/>
              <a:t>2014-11-10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C2D4-06EE-4E2F-AC5B-24950FD44B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18F9-FC47-48ED-A28A-595A01589425}" type="datetimeFigureOut">
              <a:rPr lang="pl-PL" smtClean="0"/>
              <a:pPr/>
              <a:t>2014-11-10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C2D4-06EE-4E2F-AC5B-24950FD44B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CD618F9-FC47-48ED-A28A-595A01589425}" type="datetimeFigureOut">
              <a:rPr lang="pl-PL" smtClean="0"/>
              <a:pPr/>
              <a:t>2014-11-10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C2D4-06EE-4E2F-AC5B-24950FD44B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CD618F9-FC47-48ED-A28A-595A01589425}" type="datetimeFigureOut">
              <a:rPr lang="pl-PL" smtClean="0"/>
              <a:pPr/>
              <a:t>2014-11-10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2A4C2D4-06EE-4E2F-AC5B-24950FD44BD9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CD618F9-FC47-48ED-A28A-595A01589425}" type="datetimeFigureOut">
              <a:rPr lang="pl-PL" smtClean="0"/>
              <a:pPr/>
              <a:t>2014-11-10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A4C2D4-06EE-4E2F-AC5B-24950FD44B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CD618F9-FC47-48ED-A28A-595A01589425}" type="datetimeFigureOut">
              <a:rPr lang="pl-PL" smtClean="0"/>
              <a:pPr/>
              <a:t>2014-11-10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2A4C2D4-06EE-4E2F-AC5B-24950FD44B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18F9-FC47-48ED-A28A-595A01589425}" type="datetimeFigureOut">
              <a:rPr lang="pl-PL" smtClean="0"/>
              <a:pPr/>
              <a:t>2014-11-10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C2D4-06EE-4E2F-AC5B-24950FD44B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CD618F9-FC47-48ED-A28A-595A01589425}" type="datetimeFigureOut">
              <a:rPr lang="pl-PL" smtClean="0"/>
              <a:pPr/>
              <a:t>2014-11-10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A4C2D4-06EE-4E2F-AC5B-24950FD44B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CD618F9-FC47-48ED-A28A-595A01589425}" type="datetimeFigureOut">
              <a:rPr lang="pl-PL" smtClean="0"/>
              <a:pPr/>
              <a:t>2014-11-10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2A4C2D4-06EE-4E2F-AC5B-24950FD44B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CD618F9-FC47-48ED-A28A-595A01589425}" type="datetimeFigureOut">
              <a:rPr lang="pl-PL" smtClean="0"/>
              <a:pPr/>
              <a:t>2014-11-10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2A4C2D4-06EE-4E2F-AC5B-24950FD44B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CD618F9-FC47-48ED-A28A-595A01589425}" type="datetimeFigureOut">
              <a:rPr lang="pl-PL" smtClean="0"/>
              <a:pPr/>
              <a:t>2014-11-10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2A4C2D4-06EE-4E2F-AC5B-24950FD44BD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0544" y="476672"/>
            <a:ext cx="8062912" cy="3526208"/>
          </a:xfrm>
        </p:spPr>
        <p:txBody>
          <a:bodyPr>
            <a:noAutofit/>
          </a:bodyPr>
          <a:lstStyle/>
          <a:p>
            <a:r>
              <a:rPr lang="pl-PL" sz="7200" dirty="0" smtClean="0"/>
              <a:t>Zawód bibliotekarz</a:t>
            </a:r>
            <a:endParaRPr lang="pl-PL" sz="7200" dirty="0"/>
          </a:p>
        </p:txBody>
      </p:sp>
      <p:pic>
        <p:nvPicPr>
          <p:cNvPr id="1026" name="Picture 2" descr="C:\Users\Mateusz\Desktop\z7911360Q,-b-Ewa-Kossewska--b---Bibliotekarka-w-mazurskich-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4462149" cy="2979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171400"/>
            <a:ext cx="8229600" cy="43889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14.Czy prowadzi Pani jakieś spotkania w bibliotece?</a:t>
            </a:r>
          </a:p>
          <a:p>
            <a:pPr>
              <a:buNone/>
            </a:pPr>
            <a:r>
              <a:rPr lang="pl-PL" dirty="0" smtClean="0"/>
              <a:t> Tak. Są to cykliczne spotkania DKK oraz spotkania autorskie dla różnych odbiorców a także co jakiś czas zapraszane są do biblioteki przedszkolaki.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15. Czy potrafi Pani określić, jakich czytelników jest najwięcej?</a:t>
            </a:r>
          </a:p>
          <a:p>
            <a:pPr>
              <a:buNone/>
            </a:pPr>
            <a:r>
              <a:rPr lang="pl-PL" dirty="0" smtClean="0"/>
              <a:t>  Zdecydowanie najwięcej jest osób starszych, młodzież nie czyta prawie wcale a dzieci te najmłodsze są przyprowadzane przez rodziców.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459432"/>
            <a:ext cx="8229600" cy="72692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16. Kto według Pani powinien najbardziej interesować się literaturą w tych czasach?</a:t>
            </a:r>
          </a:p>
          <a:p>
            <a:pPr>
              <a:buNone/>
            </a:pPr>
            <a:r>
              <a:rPr lang="pl-PL" dirty="0" smtClean="0"/>
              <a:t> Każdy bez wyjątku ale młodzież powinna czytać więcej.</a:t>
            </a:r>
          </a:p>
          <a:p>
            <a:pPr>
              <a:buNone/>
            </a:pPr>
            <a:r>
              <a:rPr lang="pl-PL" dirty="0" smtClean="0"/>
              <a:t>17. Dlaczego Pani tak uważa?</a:t>
            </a:r>
          </a:p>
          <a:p>
            <a:pPr>
              <a:buNone/>
            </a:pPr>
            <a:r>
              <a:rPr lang="pl-PL" dirty="0" smtClean="0"/>
              <a:t> Młodzi ludzie dopiero zaczynają edukację a w książkach jest skarbnica wiedzy.</a:t>
            </a:r>
          </a:p>
          <a:p>
            <a:pPr>
              <a:buNone/>
            </a:pPr>
            <a:r>
              <a:rPr lang="pl-PL" dirty="0" smtClean="0"/>
              <a:t>   </a:t>
            </a:r>
            <a:endParaRPr lang="pl-PL" dirty="0"/>
          </a:p>
        </p:txBody>
      </p:sp>
      <p:pic>
        <p:nvPicPr>
          <p:cNvPr id="9218" name="Picture 2" descr="C:\Users\Mateusz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437112"/>
            <a:ext cx="2520280" cy="2164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67544" y="-171400"/>
            <a:ext cx="8229600" cy="43204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18. Kto jest Pani bezpośrednim przełożonym?</a:t>
            </a:r>
          </a:p>
          <a:p>
            <a:pPr>
              <a:buNone/>
            </a:pPr>
            <a:r>
              <a:rPr lang="pl-PL" dirty="0" smtClean="0"/>
              <a:t>  Wójt oraz merytorycznie Pi MBP w Bochni i  WBP w Krakowie.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19. Jak jest kontrolowana wykonywana przez Panią praca?</a:t>
            </a:r>
          </a:p>
          <a:p>
            <a:pPr>
              <a:buNone/>
            </a:pPr>
            <a:r>
              <a:rPr lang="pl-PL" dirty="0" smtClean="0"/>
              <a:t> Kontrolą są sprawozdania z wykonanych zadań, oraz od czasu do czasu w wyznaczonych terminach przeprowadzane są kontrole na miejscu.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6749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20. Czy trzeba znać zawartość wszystkich  książek aby opowiedzieć treść czytelnikom? </a:t>
            </a:r>
          </a:p>
          <a:p>
            <a:pPr>
              <a:buNone/>
            </a:pPr>
            <a:r>
              <a:rPr lang="pl-PL" dirty="0" smtClean="0"/>
              <a:t>Jest to niemożliwe ale trzeba mieć orientację jaki autor pisze dany gatunek i w jakim wydawnictwie wydaje, a przy okazji trzeba dużo czytać.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21.Czy lubi Pani swoja pracę?</a:t>
            </a:r>
          </a:p>
          <a:p>
            <a:pPr>
              <a:buNone/>
            </a:pPr>
            <a:r>
              <a:rPr lang="pl-PL" dirty="0" smtClean="0"/>
              <a:t> Tak!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8194" name="Picture 2" descr="C:\Users\Mateusz\Desktop\9d7497ac307ee5004d49516ee32f889c_p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846" y="3645024"/>
            <a:ext cx="2905154" cy="3021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6749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22. Proszę o jakieś wskazówki dla osoby która chciałaby pracować w tym zawodzie. </a:t>
            </a:r>
          </a:p>
          <a:p>
            <a:pPr>
              <a:buNone/>
            </a:pPr>
            <a:r>
              <a:rPr lang="pl-PL" dirty="0" smtClean="0"/>
              <a:t> Musi się wykazywać dużą odpowiedzialnością, cierpliwością, systematycznością i dobrym kontaktem z ludźmi. </a:t>
            </a:r>
            <a:r>
              <a:rPr lang="pl-PL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2050" name="Picture 2" descr="C:\Users\Mateusz\Desktop\f3f1251a3515b1d1a9731a045043fe07_p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645024"/>
            <a:ext cx="3812454" cy="2880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171400"/>
            <a:ext cx="8229600" cy="43889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600" dirty="0" smtClean="0"/>
              <a:t>   Jak widzimy praca w bibliotece nie jest wcale taka łatwa jak się nam wszystkim wydaje. Trzeba szanować każdy rodzaj wykonywanej pracy. Nie znając jej specyfiki możemy błędnie ją oceniać. Więc szanujmy wszystkich którzy tę </a:t>
            </a:r>
          </a:p>
          <a:p>
            <a:pPr>
              <a:buNone/>
            </a:pPr>
            <a:r>
              <a:rPr lang="pl-PL" sz="3600" dirty="0" smtClean="0"/>
              <a:t>   </a:t>
            </a:r>
            <a:r>
              <a:rPr lang="pl-PL" sz="3600" smtClean="0"/>
              <a:t>pracę  wykonują</a:t>
            </a:r>
            <a:r>
              <a:rPr lang="pl-PL" sz="3600" dirty="0" smtClean="0"/>
              <a:t>. </a:t>
            </a:r>
            <a:r>
              <a:rPr lang="pl-PL" sz="3600" dirty="0" smtClean="0">
                <a:sym typeface="Wingdings" pitchFamily="2" charset="2"/>
              </a:rPr>
              <a:t></a:t>
            </a:r>
            <a:endParaRPr lang="pl-PL" sz="3600" dirty="0" smtClean="0"/>
          </a:p>
        </p:txBody>
      </p:sp>
      <p:pic>
        <p:nvPicPr>
          <p:cNvPr id="3074" name="Picture 2" descr="C:\Users\Mateusz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149080"/>
            <a:ext cx="2330012" cy="2495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817690"/>
          </a:xfrm>
        </p:spPr>
        <p:txBody>
          <a:bodyPr>
            <a:normAutofit/>
          </a:bodyPr>
          <a:lstStyle/>
          <a:p>
            <a:r>
              <a:rPr lang="pl-PL" dirty="0" smtClean="0"/>
              <a:t>A oto kilka zdjęć wykonanych w czasie wywiadu z P. Beatą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217496"/>
          </a:xfrm>
        </p:spPr>
        <p:txBody>
          <a:bodyPr>
            <a:normAutofit fontScale="32500" lnSpcReduction="20000"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 descr="C:\Users\Mateusz\Desktop\10736167_605518626219417_209951308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122" name="Picture 2" descr="C:\Users\Mateusz\Desktop\10751888_605518529552760_116617724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 descr="C:\Users\Mateusz\Desktop\10805314_605518546219425_11418911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73757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Bibliotekarz</a:t>
            </a:r>
            <a:r>
              <a:rPr lang="pl-PL" sz="3600" dirty="0" smtClean="0"/>
              <a:t> – pracownik biblioteki, pracownik zatrudniony zawodowo w bibliotekarstwie; tytuł i stanowisko w hierarchii służby bibliotecznej. </a:t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381328"/>
            <a:ext cx="8229600" cy="73480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  <p:pic>
        <p:nvPicPr>
          <p:cNvPr id="6146" name="Picture 2" descr="C:\Users\Mateusz\Desktop\1_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58426"/>
            <a:ext cx="5454624" cy="3499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170" name="Picture 2" descr="C:\Users\Mateusz\Desktop\10748783_605518562886090_195950626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097610"/>
          </a:xfrm>
        </p:spPr>
        <p:txBody>
          <a:bodyPr>
            <a:normAutofit/>
          </a:bodyPr>
          <a:lstStyle/>
          <a:p>
            <a:r>
              <a:rPr lang="pl-PL" sz="9600" dirty="0" smtClean="0"/>
              <a:t>Koniec! </a:t>
            </a:r>
            <a:r>
              <a:rPr lang="pl-PL" sz="9600" dirty="0" smtClean="0">
                <a:sym typeface="Wingdings" pitchFamily="2" charset="2"/>
              </a:rPr>
              <a:t></a:t>
            </a:r>
            <a:endParaRPr lang="pl-PL" sz="9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8655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dirty="0" smtClean="0"/>
              <a:t>Prezentację wykonały:</a:t>
            </a:r>
          </a:p>
          <a:p>
            <a:pPr>
              <a:buNone/>
            </a:pPr>
            <a:r>
              <a:rPr lang="pl-PL" dirty="0" smtClean="0"/>
              <a:t>Agnieszka Wojciechowska,</a:t>
            </a:r>
          </a:p>
          <a:p>
            <a:pPr>
              <a:buNone/>
            </a:pPr>
            <a:r>
              <a:rPr lang="pl-PL" dirty="0" smtClean="0"/>
              <a:t>Anna Sowa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8118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W celu uzyskania jak najwięcej informacji na temat pracy bibliotekarza/</a:t>
            </a:r>
            <a:r>
              <a:rPr lang="pl-PL" dirty="0" err="1" smtClean="0"/>
              <a:t>rki</a:t>
            </a:r>
            <a:r>
              <a:rPr lang="pl-PL" dirty="0" smtClean="0"/>
              <a:t> udaliśmy się wraz z wyznaczoną grupą do Gminnej Biblioteki Publicznej w Lipnicy Murowanej, w której pracuje P. Beata Sowa. Pani Beata serdecznie nas przyjęła i odpowiedziała na zadane jej pytania. Zapraszamy do bliższego poznania tego zawodu.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pic>
        <p:nvPicPr>
          <p:cNvPr id="4" name="Picture 2" descr="C:\Users\Mateusz\Desktop\10743633_605518569552756_154568052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930352"/>
            <a:ext cx="2195736" cy="2927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476672"/>
            <a:ext cx="8229600" cy="5978103"/>
          </a:xfrm>
        </p:spPr>
        <p:txBody>
          <a:bodyPr>
            <a:normAutofit/>
          </a:bodyPr>
          <a:lstStyle/>
          <a:p>
            <a:pPr marL="578358" indent="-514350">
              <a:buNone/>
            </a:pPr>
            <a:r>
              <a:rPr lang="pl-PL" sz="2800" dirty="0" smtClean="0"/>
              <a:t>          1. Czym się Pani zajmuje?  </a:t>
            </a:r>
          </a:p>
          <a:p>
            <a:pPr marL="578358" indent="-514350">
              <a:buNone/>
            </a:pPr>
            <a:r>
              <a:rPr lang="pl-PL" sz="2800" dirty="0" smtClean="0"/>
              <a:t>          Wypożyczaniem, gromadzeniem , opracowaniem księgozbiorów .</a:t>
            </a:r>
          </a:p>
          <a:p>
            <a:pPr marL="578358" indent="-514350">
              <a:buFont typeface="+mj-lt"/>
              <a:buAutoNum type="arabicPeriod"/>
            </a:pPr>
            <a:endParaRPr lang="pl-PL" sz="2800" dirty="0" smtClean="0"/>
          </a:p>
          <a:p>
            <a:pPr marL="578358" indent="-514350">
              <a:buNone/>
            </a:pPr>
            <a:r>
              <a:rPr lang="pl-PL" sz="2800" dirty="0" smtClean="0"/>
              <a:t>          2.Na czym polega Pani praca?</a:t>
            </a:r>
          </a:p>
          <a:p>
            <a:pPr marL="578358" indent="-514350">
              <a:buNone/>
            </a:pPr>
            <a:r>
              <a:rPr lang="pl-PL" sz="2800" smtClean="0"/>
              <a:t>          Moja </a:t>
            </a:r>
            <a:r>
              <a:rPr lang="pl-PL" sz="2800" dirty="0" smtClean="0"/>
              <a:t>praca polega na udostępnianiu księgozbioru który wcześniej należy zakupić – aby sprostać wymaganiom czytelników- odpowiedzieć na ich potrzeby. Potem należy wprowadzić książki do księgi inwentarzowej programu komputerowego MAK+ oraz oprawić i dopiero udostępniać. </a:t>
            </a:r>
          </a:p>
          <a:p>
            <a:pPr marL="578358" indent="-514350">
              <a:buNone/>
            </a:pPr>
            <a:endParaRPr lang="pl-PL" sz="2400" dirty="0" smtClean="0"/>
          </a:p>
        </p:txBody>
      </p:sp>
      <p:pic>
        <p:nvPicPr>
          <p:cNvPr id="12290" name="Picture 2" descr="C:\Users\Mateusz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836712"/>
            <a:ext cx="2555776" cy="17095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4294967295"/>
          </p:nvPr>
        </p:nvSpPr>
        <p:spPr>
          <a:xfrm>
            <a:off x="755576" y="332656"/>
            <a:ext cx="7474024" cy="6122119"/>
          </a:xfrm>
        </p:spPr>
        <p:txBody>
          <a:bodyPr>
            <a:normAutofit/>
          </a:bodyPr>
          <a:lstStyle/>
          <a:p>
            <a:pPr marL="578358" indent="-514350">
              <a:buNone/>
            </a:pPr>
            <a:r>
              <a:rPr lang="pl-PL" sz="2800" dirty="0" smtClean="0"/>
              <a:t>3. Jaka jest Pani w stosunku do czytelników?</a:t>
            </a:r>
          </a:p>
          <a:p>
            <a:pPr marL="578358" indent="-514350">
              <a:buNone/>
            </a:pPr>
            <a:r>
              <a:rPr lang="pl-PL" sz="2800" dirty="0" smtClean="0"/>
              <a:t>  Każdy czytelnik  jest obsłużony fachowo             i z empatią. Staram się aby każdy użytkownik/czytelnik chciał wrócić </a:t>
            </a:r>
          </a:p>
          <a:p>
            <a:pPr marL="578358" indent="-514350">
              <a:buNone/>
            </a:pPr>
            <a:r>
              <a:rPr lang="pl-PL" sz="2800" dirty="0" smtClean="0"/>
              <a:t>     do mojej biblioteki. </a:t>
            </a:r>
          </a:p>
          <a:p>
            <a:pPr marL="578358" indent="-514350">
              <a:buNone/>
            </a:pPr>
            <a:endParaRPr lang="pl-PL" sz="2800" dirty="0" smtClean="0"/>
          </a:p>
          <a:p>
            <a:pPr marL="578358" indent="-514350">
              <a:buNone/>
            </a:pPr>
            <a:r>
              <a:rPr lang="pl-PL" sz="2800" dirty="0" smtClean="0"/>
              <a:t>4. Czy przyjmuje Pani gości w czasie pracy?     </a:t>
            </a:r>
          </a:p>
          <a:p>
            <a:pPr marL="578358" indent="-514350">
              <a:buNone/>
            </a:pPr>
            <a:r>
              <a:rPr lang="pl-PL" sz="2800" dirty="0" smtClean="0"/>
              <a:t>   Gośćmi  biblioteki  są jej użytkownicy .  Ponadto gościłam wielu autorów książek i wiele innych znanych osób.                                                                                            </a:t>
            </a:r>
          </a:p>
        </p:txBody>
      </p:sp>
      <p:pic>
        <p:nvPicPr>
          <p:cNvPr id="4098" name="Picture 2" descr="C:\Users\Mateusz\Desktop\fiz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3315" y="1844824"/>
            <a:ext cx="2080685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7885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5. Czy ktoś Pani pomaga w pracy?</a:t>
            </a:r>
          </a:p>
          <a:p>
            <a:pPr>
              <a:buNone/>
            </a:pPr>
            <a:r>
              <a:rPr lang="pl-PL" dirty="0" smtClean="0"/>
              <a:t> Korzystam z programu PUP i zatrudniam od czasu do czasu „stażystów” 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6. Ile pani pracuje? </a:t>
            </a:r>
          </a:p>
          <a:p>
            <a:pPr>
              <a:buNone/>
            </a:pPr>
            <a:r>
              <a:rPr lang="pl-PL" dirty="0" smtClean="0"/>
              <a:t>  Czterdzieści godzin tygodniowo, co daje osiem godzin dziennie.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7. Czy zadowolona jest Pani ze swoich zarobków?</a:t>
            </a:r>
          </a:p>
          <a:p>
            <a:pPr>
              <a:buNone/>
            </a:pPr>
            <a:r>
              <a:rPr lang="pl-PL" dirty="0" smtClean="0"/>
              <a:t> Mogłoby być lepiej. Potrzeby są ogromne    </a:t>
            </a:r>
          </a:p>
          <a:p>
            <a:pPr>
              <a:buNone/>
            </a:pPr>
            <a:r>
              <a:rPr lang="pl-PL" dirty="0" smtClean="0"/>
              <a:t>  i wciąż rosną - wraz z moimi dziećmi.   </a:t>
            </a:r>
          </a:p>
          <a:p>
            <a:pPr>
              <a:buNone/>
            </a:pPr>
            <a:r>
              <a:rPr lang="pl-PL" dirty="0" smtClean="0"/>
              <a:t>   </a:t>
            </a:r>
            <a:endParaRPr lang="pl-PL" dirty="0"/>
          </a:p>
        </p:txBody>
      </p:sp>
      <p:pic>
        <p:nvPicPr>
          <p:cNvPr id="13314" name="Picture 2" descr="C:\Users\Mateusz\Desktop\bibliotek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5768" y="1268760"/>
            <a:ext cx="2088232" cy="1699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717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8. Jaką szkołę trzeba ukończyć, żeby  pracować w tym zawodzie?</a:t>
            </a:r>
          </a:p>
          <a:p>
            <a:pPr>
              <a:buNone/>
            </a:pPr>
            <a:r>
              <a:rPr lang="pl-PL" dirty="0" smtClean="0"/>
              <a:t> W pierwszej kolejności trzeba mieć maturę, a następnie ukończyć studnia na kierunku bibliotekoznawstwo i informacja naukowa. </a:t>
            </a:r>
          </a:p>
          <a:p>
            <a:pPr>
              <a:buNone/>
            </a:pPr>
            <a:r>
              <a:rPr lang="pl-PL" dirty="0" smtClean="0"/>
              <a:t>9. Jaką szkołę Pani ukończyła?</a:t>
            </a:r>
          </a:p>
          <a:p>
            <a:pPr>
              <a:buNone/>
            </a:pPr>
            <a:r>
              <a:rPr lang="pl-PL" dirty="0" smtClean="0"/>
              <a:t> Technikum Ogrodnicze w Tarnowie. Studia Kulturoznawczo- Oświatowe, Studium bibliotekoznawcze, Studia magisterskie na AP</a:t>
            </a:r>
          </a:p>
          <a:p>
            <a:pPr>
              <a:buNone/>
            </a:pPr>
            <a:endParaRPr lang="pl-PL" dirty="0" smtClean="0"/>
          </a:p>
        </p:txBody>
      </p:sp>
      <p:pic>
        <p:nvPicPr>
          <p:cNvPr id="5124" name="Picture 4" descr="C:\Users\Mateusz\Desktop\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229200"/>
            <a:ext cx="3903389" cy="1434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1179512"/>
            <a:ext cx="8229600" cy="14470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5014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10. Czy łatwo Pani dostała się do tej pracy?</a:t>
            </a:r>
          </a:p>
          <a:p>
            <a:pPr>
              <a:buNone/>
            </a:pPr>
            <a:r>
              <a:rPr lang="pl-PL" dirty="0" smtClean="0"/>
              <a:t> Pracuję w bibliotece 25 lat i wtedy nie było jeszcze problemu aż tak dużego z podjęciem pracy.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11.Czy na początku swojej pracy było Pani łatwo czy raczej trudno?</a:t>
            </a:r>
          </a:p>
          <a:p>
            <a:pPr>
              <a:buNone/>
            </a:pPr>
            <a:r>
              <a:rPr lang="pl-PL" dirty="0" smtClean="0"/>
              <a:t>  Na początku było to fascynujące bo tyle książek i do wszystkich miałam dostęp. Jednak odnaleźć się wśród nich było raczej trudno.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6749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5868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12. Czy łatwo Pani jest pogodzić dom z obowiązkami w pracy?</a:t>
            </a:r>
          </a:p>
          <a:p>
            <a:pPr>
              <a:buNone/>
            </a:pPr>
            <a:r>
              <a:rPr lang="pl-PL" dirty="0" smtClean="0"/>
              <a:t> Różnie to bywa. Pracy do domu nie muszę zabierać - chociaż czasem i tak jest. Ale częściej zostaję po godzinach w bibliotece.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13. Czy rozliczana jest Pani z nadgodzin?</a:t>
            </a:r>
          </a:p>
          <a:p>
            <a:pPr>
              <a:buNone/>
            </a:pPr>
            <a:r>
              <a:rPr lang="pl-PL" dirty="0" smtClean="0"/>
              <a:t> Mam możliwość odebrania sobie nadgodzin ale raczej z tego nie korzystam. Musiałabym wtedy </a:t>
            </a:r>
          </a:p>
          <a:p>
            <a:pPr>
              <a:buNone/>
            </a:pPr>
            <a:r>
              <a:rPr lang="pl-PL" dirty="0" smtClean="0"/>
              <a:t>    zamknąć bibliotekę w inny dzień.</a:t>
            </a:r>
            <a:endParaRPr lang="pl-PL" dirty="0"/>
          </a:p>
        </p:txBody>
      </p:sp>
      <p:pic>
        <p:nvPicPr>
          <p:cNvPr id="7170" name="Picture 2" descr="C:\Users\Mateusz\Desktop\bibli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365104"/>
            <a:ext cx="1835696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209</TotalTime>
  <Words>747</Words>
  <Application>Microsoft Office PowerPoint</Application>
  <PresentationFormat>Pokaz na ekranie (4:3)</PresentationFormat>
  <Paragraphs>69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Energetyczny</vt:lpstr>
      <vt:lpstr> </vt:lpstr>
      <vt:lpstr>Bibliotekarz – pracownik biblioteki, pracownik zatrudniony zawodowo w bibliotekarstwie; tytuł i stanowisko w hierarchii służby bibliotecznej.  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A oto kilka zdjęć wykonanych w czasie wywiadu z P. Beatą </vt:lpstr>
      <vt:lpstr>Slajd 17</vt:lpstr>
      <vt:lpstr>Slajd 18</vt:lpstr>
      <vt:lpstr>Slajd 19</vt:lpstr>
      <vt:lpstr>Slajd 20</vt:lpstr>
      <vt:lpstr>Koniec! 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Grzesiek</dc:creator>
  <cp:lastModifiedBy>STAJCA05</cp:lastModifiedBy>
  <cp:revision>26</cp:revision>
  <dcterms:created xsi:type="dcterms:W3CDTF">2014-11-02T17:38:12Z</dcterms:created>
  <dcterms:modified xsi:type="dcterms:W3CDTF">2014-11-10T11:52:44Z</dcterms:modified>
</cp:coreProperties>
</file>